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67" r:id="rId3"/>
    <p:sldId id="265" r:id="rId4"/>
    <p:sldId id="269" r:id="rId5"/>
    <p:sldId id="271" r:id="rId6"/>
    <p:sldId id="270" r:id="rId7"/>
    <p:sldId id="272" r:id="rId8"/>
    <p:sldId id="273" r:id="rId9"/>
    <p:sldId id="274" r:id="rId10"/>
    <p:sldId id="275" r:id="rId11"/>
    <p:sldId id="280" r:id="rId12"/>
    <p:sldId id="276" r:id="rId13"/>
    <p:sldId id="281" r:id="rId14"/>
    <p:sldId id="278" r:id="rId15"/>
    <p:sldId id="282" r:id="rId16"/>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8F8F9E"/>
    <a:srgbClr val="1F4C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100" d="100"/>
          <a:sy n="100" d="100"/>
        </p:scale>
        <p:origin x="-1944" y="-3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10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EFE89-2BE9-49E7-AC77-6ECE740D42A0}" type="datetimeFigureOut">
              <a:rPr lang="de-DE" smtClean="0"/>
              <a:pPr/>
              <a:t>12.7.2012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893420-8F95-4A6F-8435-0FEF2C5369DF}"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48893420-8F95-4A6F-8435-0FEF2C5369DF}" type="slidenum">
              <a:rPr lang="de-DE" smtClean="0"/>
              <a:pPr/>
              <a:t>7</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DB8B438-F35B-4025-B9C4-3CCCAA01B57B}" type="datetime1">
              <a:rPr lang="de-DE" smtClean="0"/>
              <a:pPr/>
              <a:t>12.7.2012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942928E-5E24-444D-A5D9-3CC0A0AFA671}"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C04A902-1C47-4EB8-8B3C-3C10F63B9D61}" type="datetime1">
              <a:rPr lang="de-DE" smtClean="0"/>
              <a:pPr/>
              <a:t>12.7.2012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942928E-5E24-444D-A5D9-3CC0A0AFA671}"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7A33CDC1-A10F-4C88-A0C1-0EAE156D361D}" type="datetime1">
              <a:rPr lang="de-DE" smtClean="0"/>
              <a:pPr/>
              <a:t>12.7.2012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942928E-5E24-444D-A5D9-3CC0A0AFA671}"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490066"/>
          </a:xfrm>
        </p:spPr>
        <p:txBody>
          <a:bodyPr>
            <a:noAutofit/>
          </a:bodyPr>
          <a:lstStyle>
            <a:lvl1pPr>
              <a:defRPr sz="2900" b="1">
                <a:solidFill>
                  <a:srgbClr val="777777"/>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467544" y="1196752"/>
            <a:ext cx="8229600" cy="4929411"/>
          </a:xfrm>
        </p:spPr>
        <p:txBody>
          <a:bodyPr/>
          <a:lstStyle>
            <a:lvl1pPr>
              <a:defRPr>
                <a:solidFill>
                  <a:srgbClr val="777777"/>
                </a:solidFill>
              </a:defRPr>
            </a:lvl1pPr>
            <a:lvl2pPr>
              <a:defRPr>
                <a:solidFill>
                  <a:srgbClr val="777777"/>
                </a:solidFill>
              </a:defRPr>
            </a:lvl2pPr>
            <a:lvl3pPr>
              <a:defRPr>
                <a:solidFill>
                  <a:srgbClr val="777777"/>
                </a:solidFill>
              </a:defRPr>
            </a:lvl3pPr>
            <a:lvl4pPr>
              <a:defRPr>
                <a:solidFill>
                  <a:srgbClr val="777777"/>
                </a:solidFill>
              </a:defRPr>
            </a:lvl4pPr>
            <a:lvl5pPr>
              <a:defRPr>
                <a:solidFill>
                  <a:srgbClr val="777777"/>
                </a:solidFill>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7" name="Picture 1094"/>
          <p:cNvPicPr>
            <a:picLocks noChangeAspect="1" noChangeArrowheads="1"/>
          </p:cNvPicPr>
          <p:nvPr userDrawn="1"/>
        </p:nvPicPr>
        <p:blipFill>
          <a:blip r:embed="rId2" cstate="print"/>
          <a:srcRect t="35374"/>
          <a:stretch>
            <a:fillRect/>
          </a:stretch>
        </p:blipFill>
        <p:spPr bwMode="auto">
          <a:xfrm>
            <a:off x="3175" y="6237312"/>
            <a:ext cx="9140825" cy="620688"/>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27C36CA6-344A-485F-A155-9C471CB950A6}" type="datetime1">
              <a:rPr lang="de-DE" smtClean="0"/>
              <a:pPr/>
              <a:t>12.7.2012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7942928E-5E24-444D-A5D9-3CC0A0AFA671}"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8A5044F1-32D3-4208-BAD4-F0E61C55E884}" type="datetime1">
              <a:rPr lang="de-DE" smtClean="0"/>
              <a:pPr/>
              <a:t>12.7.2012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942928E-5E24-444D-A5D9-3CC0A0AFA671}"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F5A55FCF-FD30-4DFA-BA00-9D3D7C6B6749}" type="datetime1">
              <a:rPr lang="de-DE" smtClean="0"/>
              <a:pPr/>
              <a:t>12.7.2012</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7942928E-5E24-444D-A5D9-3CC0A0AFA671}"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202FE59F-78B8-4F8A-9FD2-B71617FFCB1E}" type="datetime1">
              <a:rPr lang="de-DE" smtClean="0"/>
              <a:pPr/>
              <a:t>12.7.2012</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7942928E-5E24-444D-A5D9-3CC0A0AFA671}"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2BE511D-79E9-4AA3-B8B8-CE0950BB8D3D}" type="datetime1">
              <a:rPr lang="de-DE" smtClean="0"/>
              <a:pPr/>
              <a:t>12.7.2012</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7942928E-5E24-444D-A5D9-3CC0A0AFA671}"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547BA9F3-2C1D-408E-ABFC-58C0FC5E2683}" type="datetime1">
              <a:rPr lang="de-DE" smtClean="0"/>
              <a:pPr/>
              <a:t>12.7.2012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942928E-5E24-444D-A5D9-3CC0A0AFA671}"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2BD160D0-8782-4DDE-A928-945D4C05A968}" type="datetime1">
              <a:rPr lang="de-DE" smtClean="0"/>
              <a:pPr/>
              <a:t>12.7.2012</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7942928E-5E24-444D-A5D9-3CC0A0AFA671}"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634082"/>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196752"/>
            <a:ext cx="8229600" cy="4929411"/>
          </a:xfrm>
          <a:prstGeom prst="rect">
            <a:avLst/>
          </a:prstGeom>
        </p:spPr>
        <p:txBody>
          <a:bodyPr vert="horz" lIns="91440" tIns="45720" rIns="91440" bIns="45720" rtlCol="0">
            <a:normAutofit/>
          </a:bodyPr>
          <a:lstStyle/>
          <a:p>
            <a:pPr lvl="0"/>
            <a:r>
              <a:rPr lang="de-DE" dirty="0" smtClean="0"/>
              <a:t>Textmasterformate durch Klicken bearbeiten</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A2477-1FDB-40CF-BA68-CB996327C1E2}" type="datetime1">
              <a:rPr lang="de-DE" smtClean="0"/>
              <a:pPr/>
              <a:t>12.7.2012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2928E-5E24-444D-A5D9-3CC0A0AFA671}" type="slidenum">
              <a:rPr lang="de-DE" smtClean="0"/>
              <a:pPr/>
              <a:t>‹Nr.›</a:t>
            </a:fld>
            <a:endParaRPr lang="de-DE" dirty="0"/>
          </a:p>
        </p:txBody>
      </p:sp>
      <p:grpSp>
        <p:nvGrpSpPr>
          <p:cNvPr id="13" name="Group 1067"/>
          <p:cNvGrpSpPr>
            <a:grpSpLocks/>
          </p:cNvGrpSpPr>
          <p:nvPr userDrawn="1"/>
        </p:nvGrpSpPr>
        <p:grpSpPr bwMode="auto">
          <a:xfrm>
            <a:off x="467544" y="908720"/>
            <a:ext cx="8208000" cy="71437"/>
            <a:chOff x="240" y="771"/>
            <a:chExt cx="5520" cy="45"/>
          </a:xfrm>
        </p:grpSpPr>
        <p:sp>
          <p:nvSpPr>
            <p:cNvPr id="14" name="Rectangle 1065"/>
            <p:cNvSpPr>
              <a:spLocks noChangeArrowheads="1"/>
            </p:cNvSpPr>
            <p:nvPr userDrawn="1"/>
          </p:nvSpPr>
          <p:spPr bwMode="auto">
            <a:xfrm>
              <a:off x="240" y="771"/>
              <a:ext cx="3080" cy="45"/>
            </a:xfrm>
            <a:prstGeom prst="rect">
              <a:avLst/>
            </a:prstGeom>
            <a:solidFill>
              <a:srgbClr val="BFBFCD"/>
            </a:solidFill>
            <a:ln w="9525">
              <a:noFill/>
              <a:miter lim="800000"/>
              <a:headEnd/>
              <a:tailEnd/>
            </a:ln>
            <a:effectLst/>
          </p:spPr>
          <p:txBody>
            <a:bodyPr wrap="none" anchor="ctr"/>
            <a:lstStyle/>
            <a:p>
              <a:endParaRPr lang="de-DE"/>
            </a:p>
          </p:txBody>
        </p:sp>
        <p:sp>
          <p:nvSpPr>
            <p:cNvPr id="15" name="Rectangle 1066"/>
            <p:cNvSpPr>
              <a:spLocks noChangeArrowheads="1"/>
            </p:cNvSpPr>
            <p:nvPr userDrawn="1"/>
          </p:nvSpPr>
          <p:spPr bwMode="auto">
            <a:xfrm>
              <a:off x="1840" y="771"/>
              <a:ext cx="3920" cy="45"/>
            </a:xfrm>
            <a:prstGeom prst="rect">
              <a:avLst/>
            </a:prstGeom>
            <a:gradFill rotWithShape="0">
              <a:gsLst>
                <a:gs pos="0">
                  <a:srgbClr val="BFBFCD"/>
                </a:gs>
                <a:gs pos="100000">
                  <a:srgbClr val="BFBFCD">
                    <a:gamma/>
                    <a:tint val="10588"/>
                    <a:invGamma/>
                  </a:srgbClr>
                </a:gs>
              </a:gsLst>
              <a:lin ang="0" scaled="1"/>
            </a:gradFill>
            <a:ln w="9525">
              <a:noFill/>
              <a:miter lim="800000"/>
              <a:headEnd/>
              <a:tailEnd/>
            </a:ln>
            <a:effectLst/>
          </p:spPr>
          <p:txBody>
            <a:bodyPr wrap="none" anchor="ctr"/>
            <a:lstStyle/>
            <a:p>
              <a:endParaRPr lang="de-DE"/>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3200" kern="1200">
          <a:solidFill>
            <a:srgbClr val="8F8F9E"/>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1700" kern="1200">
          <a:solidFill>
            <a:srgbClr val="8F8F9E"/>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X:\Markenfuehrung\Onlinemarketing\Logos\Logo_TV.JPG"/>
          <p:cNvPicPr>
            <a:picLocks noChangeAspect="1" noChangeArrowheads="1"/>
          </p:cNvPicPr>
          <p:nvPr/>
        </p:nvPicPr>
        <p:blipFill>
          <a:blip r:embed="rId2" cstate="print"/>
          <a:srcRect b="14033"/>
          <a:stretch>
            <a:fillRect/>
          </a:stretch>
        </p:blipFill>
        <p:spPr bwMode="auto">
          <a:xfrm>
            <a:off x="4355976" y="1052736"/>
            <a:ext cx="3960440" cy="720080"/>
          </a:xfrm>
          <a:prstGeom prst="rect">
            <a:avLst/>
          </a:prstGeom>
          <a:noFill/>
        </p:spPr>
      </p:pic>
      <p:sp>
        <p:nvSpPr>
          <p:cNvPr id="3" name="Untertitel 2"/>
          <p:cNvSpPr>
            <a:spLocks noGrp="1"/>
          </p:cNvSpPr>
          <p:nvPr>
            <p:ph type="subTitle" idx="1"/>
          </p:nvPr>
        </p:nvSpPr>
        <p:spPr>
          <a:xfrm>
            <a:off x="1907704" y="4509120"/>
            <a:ext cx="6400800" cy="1752600"/>
          </a:xfrm>
        </p:spPr>
        <p:txBody>
          <a:bodyPr>
            <a:normAutofit fontScale="92500" lnSpcReduction="10000"/>
          </a:bodyPr>
          <a:lstStyle/>
          <a:p>
            <a:pPr algn="r"/>
            <a:endParaRPr lang="de-DE" sz="2800" dirty="0" smtClean="0"/>
          </a:p>
          <a:p>
            <a:pPr algn="r"/>
            <a:r>
              <a:rPr lang="de-DE" sz="2800" dirty="0" smtClean="0">
                <a:solidFill>
                  <a:srgbClr val="777777"/>
                </a:solidFill>
              </a:rPr>
              <a:t>Das </a:t>
            </a:r>
            <a:r>
              <a:rPr lang="de-DE" sz="2800" dirty="0" err="1" smtClean="0">
                <a:solidFill>
                  <a:srgbClr val="777777"/>
                </a:solidFill>
              </a:rPr>
              <a:t>Spendenvoting</a:t>
            </a:r>
            <a:r>
              <a:rPr lang="de-DE" sz="2800" dirty="0" smtClean="0">
                <a:solidFill>
                  <a:srgbClr val="777777"/>
                </a:solidFill>
              </a:rPr>
              <a:t> auf </a:t>
            </a:r>
          </a:p>
          <a:p>
            <a:pPr algn="r">
              <a:spcBef>
                <a:spcPts val="0"/>
              </a:spcBef>
            </a:pPr>
            <a:r>
              <a:rPr lang="de-DE" sz="2800" dirty="0" smtClean="0">
                <a:solidFill>
                  <a:srgbClr val="777777"/>
                </a:solidFill>
              </a:rPr>
              <a:t> facebook.com/Volksfreund </a:t>
            </a:r>
          </a:p>
          <a:p>
            <a:pPr algn="r"/>
            <a:r>
              <a:rPr lang="de-DE" sz="2800" dirty="0" smtClean="0">
                <a:solidFill>
                  <a:srgbClr val="777777"/>
                </a:solidFill>
              </a:rPr>
              <a:t>  </a:t>
            </a:r>
            <a:endParaRPr lang="de-DE" sz="2800" dirty="0">
              <a:solidFill>
                <a:srgbClr val="777777"/>
              </a:solidFill>
            </a:endParaRPr>
          </a:p>
          <a:p>
            <a:pPr algn="r"/>
            <a:endParaRPr lang="de-DE" dirty="0" smtClean="0"/>
          </a:p>
          <a:p>
            <a:pPr algn="r"/>
            <a:endParaRPr lang="de-DE" dirty="0"/>
          </a:p>
          <a:p>
            <a:pPr algn="r"/>
            <a:endParaRPr lang="de-DE" dirty="0"/>
          </a:p>
        </p:txBody>
      </p:sp>
      <p:pic>
        <p:nvPicPr>
          <p:cNvPr id="2050" name="Picture 2"/>
          <p:cNvPicPr>
            <a:picLocks noChangeAspect="1" noChangeArrowheads="1"/>
          </p:cNvPicPr>
          <p:nvPr/>
        </p:nvPicPr>
        <p:blipFill>
          <a:blip r:embed="rId3" cstate="print"/>
          <a:srcRect/>
          <a:stretch>
            <a:fillRect/>
          </a:stretch>
        </p:blipFill>
        <p:spPr bwMode="auto">
          <a:xfrm>
            <a:off x="899592" y="2132856"/>
            <a:ext cx="7317399" cy="1728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Das </a:t>
            </a:r>
            <a:r>
              <a:rPr lang="de-DE" b="1" dirty="0" err="1" smtClean="0"/>
              <a:t>Facebook-Spendenvoting</a:t>
            </a:r>
            <a:endParaRPr lang="de-DE" dirty="0"/>
          </a:p>
        </p:txBody>
      </p:sp>
      <p:sp>
        <p:nvSpPr>
          <p:cNvPr id="3" name="Inhaltsplatzhalter 2"/>
          <p:cNvSpPr>
            <a:spLocks noGrp="1"/>
          </p:cNvSpPr>
          <p:nvPr>
            <p:ph idx="1"/>
          </p:nvPr>
        </p:nvSpPr>
        <p:spPr>
          <a:xfrm>
            <a:off x="457200" y="1196752"/>
            <a:ext cx="8363272" cy="4929411"/>
          </a:xfrm>
        </p:spPr>
        <p:txBody>
          <a:bodyPr>
            <a:normAutofit/>
          </a:bodyPr>
          <a:lstStyle/>
          <a:p>
            <a:pPr marL="0" indent="0"/>
            <a:endParaRPr lang="de-DE" dirty="0" smtClean="0"/>
          </a:p>
          <a:p>
            <a:pPr marL="0" indent="0"/>
            <a:r>
              <a:rPr lang="de-DE" dirty="0" smtClean="0"/>
              <a:t>Neben den Organisationen, die mit einem Projekt auf „Meine Hilfe zählt“ registriert sind, verkaufte auch der </a:t>
            </a:r>
            <a:r>
              <a:rPr lang="de-DE" dirty="0" err="1" smtClean="0"/>
              <a:t>Trierische</a:t>
            </a:r>
            <a:r>
              <a:rPr lang="de-DE" dirty="0" smtClean="0"/>
              <a:t> Volksfreund Eintrittskarten für das Benefizkonzert. Die daraus resultierenden Einnahmen von insgesamt </a:t>
            </a:r>
            <a:r>
              <a:rPr lang="de-DE" b="1" dirty="0" smtClean="0"/>
              <a:t>15.830 €</a:t>
            </a:r>
            <a:r>
              <a:rPr lang="de-DE" dirty="0" smtClean="0"/>
              <a:t> wurden anschließend über das </a:t>
            </a:r>
            <a:r>
              <a:rPr lang="de-DE" dirty="0" err="1" smtClean="0"/>
              <a:t>Spendenvoting</a:t>
            </a:r>
            <a:r>
              <a:rPr lang="de-DE" dirty="0" smtClean="0"/>
              <a:t> </a:t>
            </a:r>
            <a:r>
              <a:rPr lang="de-DE" dirty="0" smtClean="0"/>
              <a:t>an die Projekte verteilt!</a:t>
            </a:r>
          </a:p>
          <a:p>
            <a:pPr marL="0" indent="0"/>
            <a:endParaRPr lang="de-DE" dirty="0" smtClean="0"/>
          </a:p>
          <a:p>
            <a:pPr marL="0" indent="0"/>
            <a:r>
              <a:rPr lang="de-DE" dirty="0" smtClean="0"/>
              <a:t>Dazu fand vom 1.November bis zum 22. November 2011 ein online-</a:t>
            </a:r>
            <a:r>
              <a:rPr lang="de-DE" dirty="0" err="1" smtClean="0"/>
              <a:t>Voting</a:t>
            </a:r>
            <a:r>
              <a:rPr lang="de-DE" dirty="0" smtClean="0"/>
              <a:t> auf der </a:t>
            </a:r>
            <a:r>
              <a:rPr lang="de-DE" dirty="0" err="1" smtClean="0"/>
              <a:t>Facebookseite</a:t>
            </a:r>
            <a:r>
              <a:rPr lang="de-DE" dirty="0" smtClean="0"/>
              <a:t> </a:t>
            </a:r>
            <a:r>
              <a:rPr lang="de-DE" dirty="0" smtClean="0"/>
              <a:t>des </a:t>
            </a:r>
            <a:r>
              <a:rPr lang="de-DE" dirty="0" err="1" smtClean="0"/>
              <a:t>Trierischen</a:t>
            </a:r>
            <a:r>
              <a:rPr lang="de-DE" dirty="0" smtClean="0"/>
              <a:t> Volksfreunds statt, bei </a:t>
            </a:r>
            <a:r>
              <a:rPr lang="de-DE" dirty="0" smtClean="0"/>
              <a:t>dem </a:t>
            </a:r>
            <a:r>
              <a:rPr lang="de-DE" dirty="0" err="1" smtClean="0"/>
              <a:t>Facebook</a:t>
            </a:r>
            <a:r>
              <a:rPr lang="de-DE" dirty="0" smtClean="0"/>
              <a:t>-User darüber abstimmen konnten, an welche Projekte der gesammelte Spendenerlös des Kartenvorverkaufs gehen sollte.</a:t>
            </a:r>
          </a:p>
          <a:p>
            <a:pPr marL="0" indent="0">
              <a:buNone/>
            </a:pPr>
            <a:endParaRPr lang="de-DE" dirty="0" smtClean="0"/>
          </a:p>
          <a:p>
            <a:pPr marL="0" indent="0"/>
            <a:r>
              <a:rPr lang="de-DE" dirty="0" smtClean="0"/>
              <a:t>Die Projektverantwortlichen aktivierten fortan ihre Netzwerke über </a:t>
            </a:r>
            <a:r>
              <a:rPr lang="de-DE" dirty="0" err="1" smtClean="0"/>
              <a:t>Facebook</a:t>
            </a:r>
            <a:r>
              <a:rPr lang="de-DE" dirty="0" smtClean="0"/>
              <a:t>, baten  Freunde, Bekannte und Kollegen für ihr Projekt zu </a:t>
            </a:r>
            <a:r>
              <a:rPr lang="de-DE" dirty="0" err="1" smtClean="0"/>
              <a:t>voten</a:t>
            </a:r>
            <a:r>
              <a:rPr lang="de-DE" dirty="0" smtClean="0"/>
              <a:t> sowie auch ihre Netzwerke anzukurbeln das Selbige zu tun.</a:t>
            </a:r>
          </a:p>
          <a:p>
            <a:pPr marL="0" indent="0"/>
            <a:r>
              <a:rPr lang="de-DE" dirty="0" smtClean="0"/>
              <a:t>Durch Posts auf der volksfreund.de-Pinnwand wurden zudem alle Fans des Medienhauses aufgerufen, </a:t>
            </a:r>
          </a:p>
          <a:p>
            <a:pPr marL="0" indent="0">
              <a:buNone/>
            </a:pPr>
            <a:endParaRPr lang="de-DE" sz="12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Vorteile des </a:t>
            </a:r>
            <a:r>
              <a:rPr lang="de-DE" dirty="0" err="1" smtClean="0"/>
              <a:t>Spendenvotings</a:t>
            </a:r>
            <a:r>
              <a:rPr lang="de-DE" dirty="0" smtClean="0"/>
              <a:t> auf </a:t>
            </a:r>
            <a:r>
              <a:rPr lang="de-DE" dirty="0" err="1" smtClean="0"/>
              <a:t>Facebook</a:t>
            </a:r>
            <a:endParaRPr lang="de-DE" dirty="0"/>
          </a:p>
        </p:txBody>
      </p:sp>
      <p:sp>
        <p:nvSpPr>
          <p:cNvPr id="3" name="Inhaltsplatzhalter 2"/>
          <p:cNvSpPr>
            <a:spLocks noGrp="1"/>
          </p:cNvSpPr>
          <p:nvPr>
            <p:ph idx="1"/>
          </p:nvPr>
        </p:nvSpPr>
        <p:spPr/>
        <p:txBody>
          <a:bodyPr>
            <a:normAutofit/>
          </a:bodyPr>
          <a:lstStyle/>
          <a:p>
            <a:pPr>
              <a:spcAft>
                <a:spcPts val="400"/>
              </a:spcAft>
              <a:buClr>
                <a:srgbClr val="1F4C76"/>
              </a:buClr>
              <a:buFont typeface="Wingdings" pitchFamily="2" charset="2"/>
              <a:buChar char="§"/>
            </a:pPr>
            <a:r>
              <a:rPr lang="de-DE" dirty="0" smtClean="0"/>
              <a:t>Abstimmen konnten </a:t>
            </a:r>
            <a:r>
              <a:rPr lang="de-DE" dirty="0"/>
              <a:t>alle </a:t>
            </a:r>
            <a:r>
              <a:rPr lang="de-DE" dirty="0" err="1"/>
              <a:t>facebook</a:t>
            </a:r>
            <a:r>
              <a:rPr lang="de-DE" dirty="0"/>
              <a:t>-User (sicherstes Verfahren, um automatische Abstimmtools zu verhindern </a:t>
            </a:r>
            <a:r>
              <a:rPr lang="de-DE" dirty="0">
                <a:sym typeface="Symbol"/>
              </a:rPr>
              <a:t></a:t>
            </a:r>
            <a:r>
              <a:rPr lang="de-DE" dirty="0"/>
              <a:t> 1 Stimme pro Person</a:t>
            </a:r>
            <a:r>
              <a:rPr lang="de-DE" dirty="0" smtClean="0"/>
              <a:t>)</a:t>
            </a:r>
            <a:endParaRPr lang="de-DE" dirty="0"/>
          </a:p>
          <a:p>
            <a:pPr lvl="0">
              <a:spcAft>
                <a:spcPts val="400"/>
              </a:spcAft>
              <a:buClr>
                <a:srgbClr val="1F4C76"/>
              </a:buClr>
              <a:buFont typeface="Wingdings" pitchFamily="2" charset="2"/>
              <a:buChar char="§"/>
            </a:pPr>
            <a:r>
              <a:rPr lang="de-DE" dirty="0" smtClean="0"/>
              <a:t>Über das </a:t>
            </a:r>
            <a:r>
              <a:rPr lang="de-DE" dirty="0" err="1" smtClean="0"/>
              <a:t>Spendenvoting</a:t>
            </a:r>
            <a:r>
              <a:rPr lang="de-DE" dirty="0" smtClean="0"/>
              <a:t> </a:t>
            </a:r>
            <a:r>
              <a:rPr lang="de-DE" dirty="0"/>
              <a:t>auf </a:t>
            </a:r>
            <a:r>
              <a:rPr lang="de-DE" dirty="0" err="1"/>
              <a:t>Facebook</a:t>
            </a:r>
            <a:r>
              <a:rPr lang="de-DE" dirty="0"/>
              <a:t> </a:t>
            </a:r>
            <a:r>
              <a:rPr lang="de-DE" dirty="0" smtClean="0"/>
              <a:t>konnte </a:t>
            </a:r>
            <a:r>
              <a:rPr lang="de-DE" dirty="0"/>
              <a:t>gezielt die Junge Zielgruppe angesprochen werden und ihre Bereitschaft zum Spenden erhöht werden</a:t>
            </a:r>
            <a:r>
              <a:rPr lang="de-DE" dirty="0" smtClean="0"/>
              <a:t>.</a:t>
            </a:r>
            <a:endParaRPr lang="de-DE" dirty="0"/>
          </a:p>
          <a:p>
            <a:pPr lvl="0">
              <a:spcAft>
                <a:spcPts val="400"/>
              </a:spcAft>
              <a:buClr>
                <a:srgbClr val="1F4C76"/>
              </a:buClr>
              <a:buFont typeface="Wingdings" pitchFamily="2" charset="2"/>
              <a:buChar char="§"/>
            </a:pPr>
            <a:r>
              <a:rPr lang="de-DE" dirty="0" smtClean="0"/>
              <a:t>Die User wurden </a:t>
            </a:r>
            <a:r>
              <a:rPr lang="de-DE" dirty="0"/>
              <a:t>dazu bewegt, sich mit den Projekten zu </a:t>
            </a:r>
            <a:r>
              <a:rPr lang="de-DE" dirty="0" smtClean="0"/>
              <a:t>befassen. Per Link zum „Meine Hilfe zählt“-Portal erhielten sie zudem alle Informationen zu jedem einzelnen Projekt.</a:t>
            </a:r>
            <a:endParaRPr lang="de-DE" dirty="0"/>
          </a:p>
          <a:p>
            <a:pPr lvl="0">
              <a:spcAft>
                <a:spcPts val="400"/>
              </a:spcAft>
              <a:buClr>
                <a:srgbClr val="1F4C76"/>
              </a:buClr>
              <a:buFont typeface="Wingdings" pitchFamily="2" charset="2"/>
              <a:buChar char="§"/>
            </a:pPr>
            <a:r>
              <a:rPr lang="de-DE" dirty="0" smtClean="0"/>
              <a:t>Nicht </a:t>
            </a:r>
            <a:r>
              <a:rPr lang="de-DE" dirty="0"/>
              <a:t>der Volksfreund </a:t>
            </a:r>
            <a:r>
              <a:rPr lang="de-DE" dirty="0" smtClean="0"/>
              <a:t>hat entschieden</a:t>
            </a:r>
            <a:r>
              <a:rPr lang="de-DE" dirty="0"/>
              <a:t>, wohin </a:t>
            </a:r>
            <a:r>
              <a:rPr lang="de-DE" dirty="0" smtClean="0"/>
              <a:t>die gesammelten </a:t>
            </a:r>
            <a:r>
              <a:rPr lang="de-DE" dirty="0"/>
              <a:t>Gelder gehen, sondern die Öffentlichkeit </a:t>
            </a:r>
            <a:r>
              <a:rPr lang="de-DE" dirty="0" smtClean="0"/>
              <a:t>konnte </a:t>
            </a:r>
            <a:r>
              <a:rPr lang="de-DE" dirty="0"/>
              <a:t>sich beteiligen</a:t>
            </a:r>
            <a:r>
              <a:rPr lang="de-DE" dirty="0" smtClean="0"/>
              <a:t>.</a:t>
            </a:r>
            <a:endParaRPr lang="de-DE" dirty="0"/>
          </a:p>
          <a:p>
            <a:pPr lvl="0">
              <a:spcAft>
                <a:spcPts val="400"/>
              </a:spcAft>
              <a:buClr>
                <a:srgbClr val="1F4C76"/>
              </a:buClr>
              <a:buFont typeface="Wingdings" pitchFamily="2" charset="2"/>
              <a:buChar char="§"/>
            </a:pPr>
            <a:r>
              <a:rPr lang="de-DE" dirty="0"/>
              <a:t>Menschen, die ein Projekt toll finden, aber finanziell keine Unterstützungsmöglichkeit haben, </a:t>
            </a:r>
            <a:r>
              <a:rPr lang="de-DE" dirty="0" smtClean="0"/>
              <a:t>konnten </a:t>
            </a:r>
            <a:r>
              <a:rPr lang="de-DE" dirty="0"/>
              <a:t>sich mit Ihrer </a:t>
            </a:r>
            <a:r>
              <a:rPr lang="de-DE" dirty="0" smtClean="0"/>
              <a:t>Stimme engagieren </a:t>
            </a:r>
            <a:r>
              <a:rPr lang="de-DE" dirty="0"/>
              <a:t>und </a:t>
            </a:r>
            <a:r>
              <a:rPr lang="de-DE" dirty="0" smtClean="0"/>
              <a:t>waren </a:t>
            </a:r>
            <a:r>
              <a:rPr lang="de-DE" dirty="0"/>
              <a:t>nicht außen vor</a:t>
            </a:r>
            <a:r>
              <a:rPr lang="de-DE" dirty="0" smtClean="0"/>
              <a:t>.</a:t>
            </a:r>
            <a:endParaRPr lang="de-DE" dirty="0"/>
          </a:p>
          <a:p>
            <a:pPr lvl="0">
              <a:spcAft>
                <a:spcPts val="400"/>
              </a:spcAft>
              <a:buClr>
                <a:srgbClr val="1F4C76"/>
              </a:buClr>
              <a:buFont typeface="Wingdings" pitchFamily="2" charset="2"/>
              <a:buChar char="§"/>
            </a:pPr>
            <a:r>
              <a:rPr lang="de-DE" dirty="0"/>
              <a:t>Die gesamte Aktion </a:t>
            </a:r>
            <a:r>
              <a:rPr lang="de-DE" u="sng" dirty="0"/>
              <a:t>„Meine Hilfe zählt“ </a:t>
            </a:r>
            <a:r>
              <a:rPr lang="de-DE" u="sng" dirty="0" smtClean="0"/>
              <a:t>wurde zudem </a:t>
            </a:r>
            <a:r>
              <a:rPr lang="de-DE" u="sng" dirty="0"/>
              <a:t>dadurch noch bekannter</a:t>
            </a:r>
            <a:r>
              <a:rPr lang="de-DE" dirty="0"/>
              <a:t>, da </a:t>
            </a:r>
            <a:r>
              <a:rPr lang="de-DE" dirty="0" smtClean="0"/>
              <a:t>der </a:t>
            </a:r>
            <a:r>
              <a:rPr lang="de-DE" dirty="0" err="1" smtClean="0"/>
              <a:t>Trierische</a:t>
            </a:r>
            <a:r>
              <a:rPr lang="de-DE" dirty="0" smtClean="0"/>
              <a:t> Volksfreund </a:t>
            </a:r>
            <a:r>
              <a:rPr lang="de-DE" dirty="0"/>
              <a:t>neben der Tageszeitung und der </a:t>
            </a:r>
            <a:r>
              <a:rPr lang="de-DE" dirty="0" err="1"/>
              <a:t>reichweitenstärksten</a:t>
            </a:r>
            <a:r>
              <a:rPr lang="de-DE" dirty="0"/>
              <a:t> </a:t>
            </a:r>
            <a:r>
              <a:rPr lang="de-DE" dirty="0" smtClean="0"/>
              <a:t>Online-Nachrichtenplattform </a:t>
            </a:r>
            <a:r>
              <a:rPr lang="de-DE" dirty="0"/>
              <a:t>der Region auch die Reichweite </a:t>
            </a:r>
            <a:r>
              <a:rPr lang="de-DE" dirty="0" smtClean="0"/>
              <a:t>von </a:t>
            </a:r>
            <a:r>
              <a:rPr lang="de-DE" dirty="0" err="1" smtClean="0"/>
              <a:t>Facebook</a:t>
            </a:r>
            <a:r>
              <a:rPr lang="de-DE" dirty="0" smtClean="0"/>
              <a:t>, des </a:t>
            </a:r>
            <a:r>
              <a:rPr lang="de-DE" dirty="0"/>
              <a:t>größten sozialen </a:t>
            </a:r>
            <a:r>
              <a:rPr lang="de-DE" dirty="0" smtClean="0"/>
              <a:t>Netzwerkes, </a:t>
            </a:r>
            <a:r>
              <a:rPr lang="de-DE" dirty="0"/>
              <a:t>nutzen.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lvl="0"/>
            <a:r>
              <a:rPr lang="de-DE" sz="2900" b="1" dirty="0" smtClean="0"/>
              <a:t>Das </a:t>
            </a:r>
            <a:r>
              <a:rPr lang="de-DE" sz="2900" b="1" dirty="0" err="1" smtClean="0"/>
              <a:t>Facebook-Spendenvoting</a:t>
            </a:r>
            <a:endParaRPr lang="de-DE" sz="2900" dirty="0"/>
          </a:p>
        </p:txBody>
      </p:sp>
      <p:sp>
        <p:nvSpPr>
          <p:cNvPr id="3" name="Inhaltsplatzhalter 2"/>
          <p:cNvSpPr>
            <a:spLocks noGrp="1"/>
          </p:cNvSpPr>
          <p:nvPr>
            <p:ph idx="1"/>
          </p:nvPr>
        </p:nvSpPr>
        <p:spPr/>
        <p:txBody>
          <a:bodyPr>
            <a:normAutofit/>
          </a:bodyPr>
          <a:lstStyle/>
          <a:p>
            <a:pPr marL="0" lvl="1" indent="0">
              <a:buNone/>
            </a:pPr>
            <a:endParaRPr lang="de-DE" sz="2300" b="1" dirty="0" smtClean="0"/>
          </a:p>
          <a:p>
            <a:pPr marL="0" lvl="1" indent="0">
              <a:buNone/>
            </a:pPr>
            <a:r>
              <a:rPr lang="de-DE" sz="2300" dirty="0" smtClean="0"/>
              <a:t>Warum durften „Nichtspender“ entscheiden an welche Projekte die gesammelten Gelder gehen? </a:t>
            </a:r>
          </a:p>
          <a:p>
            <a:pPr marL="0" lvl="1" indent="0">
              <a:buNone/>
            </a:pPr>
            <a:endParaRPr lang="de-DE" sz="1700" b="1" dirty="0" smtClean="0"/>
          </a:p>
          <a:p>
            <a:pPr marL="0" lvl="1" indent="0">
              <a:buNone/>
            </a:pPr>
            <a:r>
              <a:rPr lang="de-DE" sz="1700" dirty="0" smtClean="0"/>
              <a:t>Allen </a:t>
            </a:r>
            <a:r>
              <a:rPr lang="de-DE" sz="1700" dirty="0"/>
              <a:t>Menschen, auch den finanziell Schwachen, </a:t>
            </a:r>
            <a:r>
              <a:rPr lang="de-DE" sz="1700" dirty="0" smtClean="0"/>
              <a:t>sollte </a:t>
            </a:r>
            <a:r>
              <a:rPr lang="de-DE" sz="1700" dirty="0"/>
              <a:t>die Möglichkeit gegeben werden Gutes zu </a:t>
            </a:r>
            <a:r>
              <a:rPr lang="de-DE" sz="1700" dirty="0" smtClean="0"/>
              <a:t>tun. Der </a:t>
            </a:r>
            <a:r>
              <a:rPr lang="de-DE" sz="1700" dirty="0" err="1"/>
              <a:t>Trierische</a:t>
            </a:r>
            <a:r>
              <a:rPr lang="de-DE" sz="1700" dirty="0"/>
              <a:t> Volksfreund </a:t>
            </a:r>
            <a:r>
              <a:rPr lang="de-DE" sz="1700" dirty="0" smtClean="0"/>
              <a:t>entschied </a:t>
            </a:r>
            <a:r>
              <a:rPr lang="de-DE" sz="1700" dirty="0"/>
              <a:t>nicht selbst über die Summe von 15.830 </a:t>
            </a:r>
            <a:r>
              <a:rPr lang="de-DE" sz="1700" dirty="0" smtClean="0"/>
              <a:t>€</a:t>
            </a:r>
            <a:r>
              <a:rPr lang="de-DE" sz="1700" dirty="0"/>
              <a:t>, sondern </a:t>
            </a:r>
            <a:r>
              <a:rPr lang="de-DE" sz="1700" dirty="0" smtClean="0"/>
              <a:t>ließ </a:t>
            </a:r>
            <a:r>
              <a:rPr lang="de-DE" sz="1700" dirty="0"/>
              <a:t>die Leser </a:t>
            </a:r>
            <a:r>
              <a:rPr lang="de-DE" sz="1700" dirty="0" smtClean="0"/>
              <a:t>und </a:t>
            </a:r>
            <a:r>
              <a:rPr lang="de-DE" sz="1700" dirty="0" err="1" smtClean="0"/>
              <a:t>Facebook</a:t>
            </a:r>
            <a:r>
              <a:rPr lang="de-DE" sz="1700" dirty="0" smtClean="0"/>
              <a:t>-User entscheiden.</a:t>
            </a:r>
            <a:endParaRPr lang="de-DE" sz="1700" dirty="0"/>
          </a:p>
          <a:p>
            <a:pPr>
              <a:buNone/>
            </a:pPr>
            <a:endParaRPr lang="de-DE"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Das </a:t>
            </a:r>
            <a:r>
              <a:rPr lang="de-DE" b="1" dirty="0" err="1" smtClean="0"/>
              <a:t>Facebook-Spendenvoting</a:t>
            </a:r>
            <a:endParaRPr lang="de-DE" dirty="0"/>
          </a:p>
        </p:txBody>
      </p:sp>
      <p:sp>
        <p:nvSpPr>
          <p:cNvPr id="3" name="Inhaltsplatzhalter 2"/>
          <p:cNvSpPr>
            <a:spLocks noGrp="1"/>
          </p:cNvSpPr>
          <p:nvPr>
            <p:ph idx="1"/>
          </p:nvPr>
        </p:nvSpPr>
        <p:spPr>
          <a:xfrm>
            <a:off x="467544" y="1196752"/>
            <a:ext cx="8496944" cy="5040560"/>
          </a:xfrm>
        </p:spPr>
        <p:txBody>
          <a:bodyPr>
            <a:normAutofit fontScale="92500" lnSpcReduction="10000"/>
          </a:bodyPr>
          <a:lstStyle/>
          <a:p>
            <a:pPr marL="0" indent="0"/>
            <a:r>
              <a:rPr lang="de-DE" sz="2300" dirty="0" smtClean="0"/>
              <a:t>Es galten folgende Regeln:</a:t>
            </a:r>
          </a:p>
          <a:p>
            <a:pPr marL="0" indent="0"/>
            <a:endParaRPr lang="de-DE" sz="900" dirty="0" smtClean="0"/>
          </a:p>
          <a:p>
            <a:pPr marL="0" indent="266700">
              <a:buClr>
                <a:srgbClr val="1F4C76"/>
              </a:buClr>
              <a:buFont typeface="Wingdings" pitchFamily="2" charset="2"/>
              <a:buChar char="§"/>
            </a:pPr>
            <a:r>
              <a:rPr lang="de-DE" dirty="0" smtClean="0"/>
              <a:t>Jedes Projekt, das mindestens 25 Stimmen erhält, gewann dabei! </a:t>
            </a:r>
          </a:p>
          <a:p>
            <a:pPr marL="0" indent="266700">
              <a:buClr>
                <a:srgbClr val="1F4C76"/>
              </a:buClr>
              <a:buFont typeface="Wingdings" pitchFamily="2" charset="2"/>
              <a:buChar char="§"/>
              <a:tabLst>
                <a:tab pos="180975" algn="l"/>
              </a:tabLst>
            </a:pPr>
            <a:r>
              <a:rPr lang="de-DE" dirty="0" smtClean="0"/>
              <a:t>Jeder </a:t>
            </a:r>
            <a:r>
              <a:rPr lang="de-DE" dirty="0" err="1" smtClean="0"/>
              <a:t>Facebook</a:t>
            </a:r>
            <a:r>
              <a:rPr lang="de-DE" dirty="0" smtClean="0"/>
              <a:t>-User hatte eine Stimme, die er seinem favorisierten Projekt geben 		  konnte. </a:t>
            </a:r>
          </a:p>
          <a:p>
            <a:pPr marL="0" indent="266700">
              <a:buClr>
                <a:srgbClr val="1F4C76"/>
              </a:buClr>
              <a:buFont typeface="Wingdings" pitchFamily="2" charset="2"/>
              <a:buChar char="§"/>
            </a:pPr>
            <a:r>
              <a:rPr lang="de-DE" dirty="0" smtClean="0"/>
              <a:t>Die Gewinne wurden wie folgt unter den Projekten verteilt: </a:t>
            </a:r>
          </a:p>
          <a:p>
            <a:pPr marL="0" indent="176213">
              <a:buClr>
                <a:srgbClr val="1F4C76"/>
              </a:buClr>
            </a:pPr>
            <a:endParaRPr lang="de-DE" sz="300" dirty="0" smtClean="0"/>
          </a:p>
          <a:p>
            <a:pPr marL="534988" indent="-534988"/>
            <a:r>
              <a:rPr lang="de-DE" dirty="0" smtClean="0"/>
              <a:t>		1. Platz:  </a:t>
            </a:r>
            <a:r>
              <a:rPr lang="de-DE" sz="1500" dirty="0" smtClean="0"/>
              <a:t>bis zu  </a:t>
            </a:r>
            <a:r>
              <a:rPr lang="de-DE" dirty="0" smtClean="0"/>
              <a:t>2.500,- € </a:t>
            </a:r>
          </a:p>
          <a:p>
            <a:pPr marL="534988" lvl="0" indent="-534988"/>
            <a:r>
              <a:rPr lang="de-DE" dirty="0" smtClean="0"/>
              <a:t>		2. Platz:  </a:t>
            </a:r>
            <a:r>
              <a:rPr lang="de-DE" sz="1500" dirty="0" smtClean="0"/>
              <a:t>bis zu  1</a:t>
            </a:r>
            <a:r>
              <a:rPr lang="de-DE" dirty="0" smtClean="0"/>
              <a:t>.500,- €			</a:t>
            </a:r>
          </a:p>
          <a:p>
            <a:pPr marL="534988" lvl="0" indent="-534988"/>
            <a:r>
              <a:rPr lang="de-DE" dirty="0" smtClean="0"/>
              <a:t>		3. Platz:  </a:t>
            </a:r>
            <a:r>
              <a:rPr lang="de-DE" sz="1500" dirty="0" smtClean="0"/>
              <a:t>bis zu     </a:t>
            </a:r>
            <a:r>
              <a:rPr lang="de-DE" dirty="0" smtClean="0"/>
              <a:t>750,- €</a:t>
            </a:r>
          </a:p>
          <a:p>
            <a:pPr marL="176213" lvl="0" indent="-176213"/>
            <a:r>
              <a:rPr lang="de-DE" dirty="0" smtClean="0"/>
              <a:t>	   4. – 10. Platz:  </a:t>
            </a:r>
            <a:r>
              <a:rPr lang="de-DE" sz="1500" dirty="0" smtClean="0"/>
              <a:t>bis zu     </a:t>
            </a:r>
            <a:r>
              <a:rPr lang="de-DE" dirty="0" smtClean="0"/>
              <a:t>500,- €</a:t>
            </a:r>
          </a:p>
          <a:p>
            <a:pPr marL="176213" lvl="0" indent="-176213"/>
            <a:endParaRPr lang="de-DE" sz="300" b="1" dirty="0" smtClean="0"/>
          </a:p>
          <a:p>
            <a:pPr marL="0" indent="0">
              <a:tabLst>
                <a:tab pos="361950" algn="l"/>
              </a:tabLst>
            </a:pPr>
            <a:r>
              <a:rPr lang="de-DE" dirty="0" smtClean="0"/>
              <a:t>	Die restlichen 9.750 € wurden unter allen weiteren Projekten, die mindestens 25     	Stimmen erreichten, verteilt. </a:t>
            </a:r>
          </a:p>
          <a:p>
            <a:pPr marL="0" indent="0"/>
            <a:endParaRPr lang="de-DE" sz="600" b="1" dirty="0" smtClean="0"/>
          </a:p>
          <a:p>
            <a:pPr marL="266700" indent="-266700">
              <a:buClr>
                <a:srgbClr val="1F4C76"/>
              </a:buClr>
              <a:buFont typeface="Wingdings" pitchFamily="2" charset="2"/>
              <a:buChar char="§"/>
            </a:pPr>
            <a:r>
              <a:rPr lang="de-DE" dirty="0" smtClean="0"/>
              <a:t>Warum „bis zu“? Projekte, bei denen der zu diesem Zeitpunkt noch offene Finanzierungsbedarf niedriger als der ausgelobte Gewinn war, wurden zu 100 %  finanziert und der restliche Gewinnbetrag auf die Projekte ab Platz 11 ausgeschüttet. </a:t>
            </a:r>
          </a:p>
          <a:p>
            <a:pPr marL="266700" indent="-266700">
              <a:buClr>
                <a:srgbClr val="1F4C76"/>
              </a:buClr>
              <a:buFont typeface="Wingdings" pitchFamily="2" charset="2"/>
              <a:buChar char="§"/>
            </a:pPr>
            <a:r>
              <a:rPr lang="de-DE" dirty="0" smtClean="0"/>
              <a:t>Hatte ein Projekt in der Zeit des </a:t>
            </a:r>
            <a:r>
              <a:rPr lang="de-DE" dirty="0" err="1" smtClean="0"/>
              <a:t>Votings</a:t>
            </a:r>
            <a:r>
              <a:rPr lang="de-DE" dirty="0" smtClean="0"/>
              <a:t> alle Spenden-Bedarfe auf der „Meine Hilfe    zählt“-Seite bereits komplett erfüllt, fiel es aus dem </a:t>
            </a:r>
            <a:r>
              <a:rPr lang="de-DE" dirty="0" err="1" smtClean="0"/>
              <a:t>Voting</a:t>
            </a:r>
            <a:r>
              <a:rPr lang="de-DE" dirty="0" smtClean="0"/>
              <a:t> heraus.</a:t>
            </a:r>
          </a:p>
          <a:p>
            <a:pPr marL="266700" indent="-266700">
              <a:buClr>
                <a:srgbClr val="1F4C76"/>
              </a:buClr>
              <a:buFont typeface="Wingdings" pitchFamily="2" charset="2"/>
              <a:buChar char="§"/>
            </a:pPr>
            <a:r>
              <a:rPr lang="de-DE" dirty="0" smtClean="0"/>
              <a:t>Wurde während der Zeit des </a:t>
            </a:r>
            <a:r>
              <a:rPr lang="de-DE" dirty="0" err="1" smtClean="0"/>
              <a:t>Votings</a:t>
            </a:r>
            <a:r>
              <a:rPr lang="de-DE" dirty="0" smtClean="0"/>
              <a:t> ein neues Projekt auf der „Meine Hilfe zählt“-Plattform angemeldet, so nahm es automatisch auch am </a:t>
            </a:r>
            <a:r>
              <a:rPr lang="de-DE" dirty="0" err="1" smtClean="0"/>
              <a:t>Voting</a:t>
            </a:r>
            <a:r>
              <a:rPr lang="de-DE" dirty="0" smtClean="0"/>
              <a:t> teil.</a:t>
            </a:r>
          </a:p>
          <a:p>
            <a:pPr marL="0" indent="0"/>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t>Das </a:t>
            </a:r>
            <a:r>
              <a:rPr lang="de-DE" dirty="0" err="1" smtClean="0"/>
              <a:t>Facebook-Spendenvoting</a:t>
            </a:r>
            <a:endParaRPr lang="de-DE" dirty="0" smtClean="0"/>
          </a:p>
        </p:txBody>
      </p:sp>
      <p:sp>
        <p:nvSpPr>
          <p:cNvPr id="3" name="Inhaltsplatzhalter 2"/>
          <p:cNvSpPr>
            <a:spLocks noGrp="1"/>
          </p:cNvSpPr>
          <p:nvPr>
            <p:ph idx="1"/>
          </p:nvPr>
        </p:nvSpPr>
        <p:spPr/>
        <p:txBody>
          <a:bodyPr>
            <a:normAutofit/>
          </a:bodyPr>
          <a:lstStyle/>
          <a:p>
            <a:pPr>
              <a:buClr>
                <a:srgbClr val="1F4C76"/>
              </a:buClr>
            </a:pPr>
            <a:r>
              <a:rPr lang="de-DE" sz="2300" dirty="0" smtClean="0"/>
              <a:t>Resultat</a:t>
            </a:r>
          </a:p>
          <a:p>
            <a:pPr>
              <a:buClr>
                <a:srgbClr val="1F4C76"/>
              </a:buClr>
            </a:pPr>
            <a:endParaRPr lang="de-DE" dirty="0"/>
          </a:p>
          <a:p>
            <a:pPr marL="361950" indent="-361950">
              <a:buClr>
                <a:srgbClr val="1F4C76"/>
              </a:buClr>
              <a:buFont typeface="Wingdings" pitchFamily="2" charset="2"/>
              <a:buChar char="§"/>
            </a:pPr>
            <a:r>
              <a:rPr lang="de-DE" dirty="0" smtClean="0"/>
              <a:t>Insgesamt erhielten 31 Projekte mindestens </a:t>
            </a:r>
            <a:r>
              <a:rPr lang="de-DE" dirty="0"/>
              <a:t>25 </a:t>
            </a:r>
            <a:r>
              <a:rPr lang="de-DE" dirty="0" smtClean="0"/>
              <a:t>Stimmen, die zwischen </a:t>
            </a:r>
          </a:p>
          <a:p>
            <a:pPr marL="361950" indent="-361950">
              <a:spcBef>
                <a:spcPts val="0"/>
              </a:spcBef>
              <a:buClr>
                <a:srgbClr val="1F4C76"/>
              </a:buClr>
            </a:pPr>
            <a:r>
              <a:rPr lang="de-DE" dirty="0" smtClean="0"/>
              <a:t>	2.500 Euro und </a:t>
            </a:r>
            <a:r>
              <a:rPr lang="de-DE" dirty="0"/>
              <a:t>384,20 </a:t>
            </a:r>
            <a:r>
              <a:rPr lang="de-DE" dirty="0" smtClean="0"/>
              <a:t>Euro erhielten.</a:t>
            </a:r>
          </a:p>
          <a:p>
            <a:pPr>
              <a:buClr>
                <a:srgbClr val="1F4C76"/>
              </a:buClr>
              <a:buFont typeface="Wingdings" pitchFamily="2" charset="2"/>
              <a:buChar char="§"/>
            </a:pPr>
            <a:r>
              <a:rPr lang="de-DE" dirty="0" smtClean="0"/>
              <a:t>Fast 4.000 </a:t>
            </a:r>
            <a:r>
              <a:rPr lang="de-DE" dirty="0" err="1" smtClean="0"/>
              <a:t>Facebook</a:t>
            </a:r>
            <a:r>
              <a:rPr lang="de-DE" dirty="0" smtClean="0"/>
              <a:t>-User klickten in der Zeit vom 1. bis 22. November den „Gefällt mir“-Button von volksfreund.de </a:t>
            </a:r>
          </a:p>
          <a:p>
            <a:pPr>
              <a:buClr>
                <a:srgbClr val="1F4C76"/>
              </a:buClr>
              <a:buFont typeface="Wingdings" pitchFamily="2" charset="2"/>
              <a:buChar char="§"/>
            </a:pPr>
            <a:r>
              <a:rPr lang="de-DE" dirty="0" smtClean="0"/>
              <a:t>Und insgesamt 4.545 </a:t>
            </a:r>
            <a:r>
              <a:rPr lang="de-DE" dirty="0" err="1" smtClean="0"/>
              <a:t>Facebook</a:t>
            </a:r>
            <a:r>
              <a:rPr lang="de-DE" dirty="0" smtClean="0"/>
              <a:t>-User beteiligten sich an dem Spenden-</a:t>
            </a:r>
            <a:r>
              <a:rPr lang="de-DE" dirty="0" err="1" smtClean="0"/>
              <a:t>Voting</a:t>
            </a:r>
            <a:r>
              <a:rPr lang="de-DE" dirty="0" smtClean="0"/>
              <a:t>.</a:t>
            </a:r>
          </a:p>
          <a:p>
            <a:pPr>
              <a:buNone/>
            </a:pPr>
            <a:endParaRPr lang="de-D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Kontakt	</a:t>
            </a:r>
            <a:endParaRPr lang="de-DE" dirty="0"/>
          </a:p>
        </p:txBody>
      </p:sp>
      <p:sp>
        <p:nvSpPr>
          <p:cNvPr id="3" name="Inhaltsplatzhalter 2"/>
          <p:cNvSpPr>
            <a:spLocks noGrp="1"/>
          </p:cNvSpPr>
          <p:nvPr>
            <p:ph idx="1"/>
          </p:nvPr>
        </p:nvSpPr>
        <p:spPr>
          <a:xfrm>
            <a:off x="467544" y="2708921"/>
            <a:ext cx="8229600" cy="1944216"/>
          </a:xfrm>
        </p:spPr>
        <p:txBody>
          <a:bodyPr/>
          <a:lstStyle/>
          <a:p>
            <a:pPr algn="ctr"/>
            <a:r>
              <a:rPr lang="de-DE" dirty="0" smtClean="0"/>
              <a:t>Medienhaus </a:t>
            </a:r>
            <a:r>
              <a:rPr lang="de-DE" dirty="0" err="1" smtClean="0"/>
              <a:t>Trierischer</a:t>
            </a:r>
            <a:r>
              <a:rPr lang="de-DE" dirty="0" smtClean="0"/>
              <a:t> Volksfreund</a:t>
            </a:r>
          </a:p>
          <a:p>
            <a:pPr algn="ctr"/>
            <a:r>
              <a:rPr lang="de-DE" dirty="0" smtClean="0"/>
              <a:t>Judith Schmitt</a:t>
            </a:r>
          </a:p>
          <a:p>
            <a:pPr algn="ctr"/>
            <a:r>
              <a:rPr lang="de-DE" dirty="0" smtClean="0"/>
              <a:t>j.schmitt@tmvg.de</a:t>
            </a:r>
          </a:p>
          <a:p>
            <a:pPr algn="ctr"/>
            <a:r>
              <a:rPr lang="de-DE" dirty="0" smtClean="0"/>
              <a:t>0651/7199-135</a:t>
            </a:r>
            <a:endParaRPr 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Die Idee</a:t>
            </a:r>
            <a:endParaRPr lang="de-DE" b="1" dirty="0"/>
          </a:p>
        </p:txBody>
      </p:sp>
      <p:sp>
        <p:nvSpPr>
          <p:cNvPr id="3" name="Inhaltsplatzhalter 2"/>
          <p:cNvSpPr>
            <a:spLocks noGrp="1"/>
          </p:cNvSpPr>
          <p:nvPr>
            <p:ph idx="1"/>
          </p:nvPr>
        </p:nvSpPr>
        <p:spPr/>
        <p:txBody>
          <a:bodyPr>
            <a:normAutofit/>
          </a:bodyPr>
          <a:lstStyle/>
          <a:p>
            <a:pPr algn="ctr">
              <a:buNone/>
            </a:pPr>
            <a:r>
              <a:rPr lang="de-DE" sz="2300" dirty="0" smtClean="0"/>
              <a:t>Bestehende Netzwerke aktivieren, </a:t>
            </a:r>
          </a:p>
          <a:p>
            <a:pPr algn="ctr">
              <a:spcBef>
                <a:spcPts val="0"/>
              </a:spcBef>
              <a:buNone/>
            </a:pPr>
            <a:r>
              <a:rPr lang="de-DE" sz="2300" dirty="0" smtClean="0"/>
              <a:t>um Gutes zu tun.</a:t>
            </a:r>
          </a:p>
          <a:p>
            <a:pPr algn="ctr">
              <a:spcBef>
                <a:spcPts val="0"/>
              </a:spcBef>
              <a:buNone/>
            </a:pPr>
            <a:endParaRPr lang="de-DE" sz="2300" dirty="0" smtClean="0"/>
          </a:p>
          <a:p>
            <a:pPr algn="ctr">
              <a:spcBef>
                <a:spcPts val="0"/>
              </a:spcBef>
            </a:pPr>
            <a:r>
              <a:rPr lang="de-DE" sz="2300" dirty="0" smtClean="0"/>
              <a:t>Wie das gehen soll? Ganz einfach!</a:t>
            </a:r>
            <a:br>
              <a:rPr lang="de-DE" sz="2300" dirty="0" smtClean="0"/>
            </a:br>
            <a:r>
              <a:rPr lang="de-DE" sz="2300" dirty="0" smtClean="0"/>
              <a:t>Mit einem </a:t>
            </a:r>
            <a:r>
              <a:rPr lang="de-DE" sz="2300" dirty="0" err="1" smtClean="0"/>
              <a:t>Spendenvoting</a:t>
            </a:r>
            <a:r>
              <a:rPr lang="de-DE" sz="2300" dirty="0" smtClean="0"/>
              <a:t>, bei dem die Erlöse des Ticketverkaufs einer Benefizgala der Spendenplattform des </a:t>
            </a:r>
            <a:r>
              <a:rPr lang="de-DE" sz="2300" dirty="0" err="1" smtClean="0"/>
              <a:t>Trierischen</a:t>
            </a:r>
            <a:r>
              <a:rPr lang="de-DE" sz="2300" dirty="0" smtClean="0"/>
              <a:t> Volksfreunds „Meine Hilfe zählt“ an gemeinnützige Hilfsprojekte der Großregion Trier verteilt werden. </a:t>
            </a:r>
            <a:endParaRPr lang="de-DE" sz="23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normAutofit/>
          </a:bodyPr>
          <a:lstStyle/>
          <a:p>
            <a:pPr>
              <a:buNone/>
            </a:pPr>
            <a:endParaRPr lang="de-DE" sz="1700" i="1" dirty="0" smtClean="0">
              <a:latin typeface="+mj-lt"/>
            </a:endParaRPr>
          </a:p>
          <a:p>
            <a:r>
              <a:rPr lang="de-DE" sz="2300" dirty="0" smtClean="0"/>
              <a:t>Die Philosophie:</a:t>
            </a:r>
          </a:p>
          <a:p>
            <a:endParaRPr lang="de-DE" dirty="0" smtClean="0">
              <a:latin typeface="+mj-lt"/>
            </a:endParaRPr>
          </a:p>
          <a:p>
            <a:r>
              <a:rPr lang="de-DE" sz="1700" dirty="0" smtClean="0">
                <a:latin typeface="+mj-lt"/>
              </a:rPr>
              <a:t>Überall in der Großregion Trier gibt es Menschen, die sich für andere engagieren. </a:t>
            </a:r>
          </a:p>
          <a:p>
            <a:pPr>
              <a:buNone/>
            </a:pPr>
            <a:r>
              <a:rPr lang="de-DE" sz="1700" dirty="0" smtClean="0">
                <a:latin typeface="+mj-lt"/>
              </a:rPr>
              <a:t>Für Kranke oder Behinderte, für Kinder </a:t>
            </a:r>
            <a:r>
              <a:rPr lang="de-DE" dirty="0" smtClean="0">
                <a:latin typeface="+mj-lt"/>
              </a:rPr>
              <a:t>oder</a:t>
            </a:r>
            <a:r>
              <a:rPr lang="de-DE" sz="1700" dirty="0" smtClean="0">
                <a:latin typeface="+mj-lt"/>
              </a:rPr>
              <a:t> für Senioren, </a:t>
            </a:r>
          </a:p>
          <a:p>
            <a:pPr>
              <a:buNone/>
            </a:pPr>
            <a:r>
              <a:rPr lang="de-DE" sz="1700" dirty="0" smtClean="0">
                <a:latin typeface="+mj-lt"/>
              </a:rPr>
              <a:t>für Nachbarschaftshilfe in der  Gemeinde oder für Bedürftige in Afrika, </a:t>
            </a:r>
          </a:p>
          <a:p>
            <a:pPr>
              <a:buNone/>
            </a:pPr>
            <a:r>
              <a:rPr lang="de-DE" sz="1700" dirty="0" smtClean="0">
                <a:latin typeface="+mj-lt"/>
              </a:rPr>
              <a:t>für Integration, für soziale Zwecke, für  Gesundheitsvorsorge. </a:t>
            </a:r>
          </a:p>
          <a:p>
            <a:pPr>
              <a:buNone/>
            </a:pPr>
            <a:r>
              <a:rPr lang="de-DE" sz="1700" dirty="0" smtClean="0">
                <a:latin typeface="+mj-lt"/>
              </a:rPr>
              <a:t>Mit einem Wort: für das Allgemeinwohl.</a:t>
            </a:r>
          </a:p>
          <a:p>
            <a:pPr>
              <a:buNone/>
            </a:pPr>
            <a:endParaRPr lang="de-DE" sz="1700" dirty="0" smtClean="0">
              <a:latin typeface="+mj-lt"/>
            </a:endParaRPr>
          </a:p>
          <a:p>
            <a:pPr>
              <a:buNone/>
            </a:pPr>
            <a:r>
              <a:rPr lang="de-DE" sz="1700" dirty="0" smtClean="0">
                <a:latin typeface="+mj-lt"/>
              </a:rPr>
              <a:t>Um gemeinnützige Hilfsprojekte an Mosel und Saar, </a:t>
            </a:r>
          </a:p>
          <a:p>
            <a:pPr>
              <a:buNone/>
            </a:pPr>
            <a:r>
              <a:rPr lang="de-DE" sz="1700" dirty="0" smtClean="0">
                <a:latin typeface="+mj-lt"/>
              </a:rPr>
              <a:t>in der Eifel, dem Hochwald sowie </a:t>
            </a:r>
            <a:r>
              <a:rPr lang="de-DE" sz="1700" dirty="0" smtClean="0">
                <a:latin typeface="+mj-lt"/>
              </a:rPr>
              <a:t>dem </a:t>
            </a:r>
            <a:r>
              <a:rPr lang="de-DE" sz="1700" dirty="0" smtClean="0">
                <a:latin typeface="+mj-lt"/>
              </a:rPr>
              <a:t>Hunsrück zu unterstützen, </a:t>
            </a:r>
          </a:p>
          <a:p>
            <a:pPr>
              <a:buNone/>
            </a:pPr>
            <a:r>
              <a:rPr lang="de-DE" sz="1700" dirty="0" smtClean="0">
                <a:latin typeface="+mj-lt"/>
              </a:rPr>
              <a:t>wurde die Spendeninitiative des </a:t>
            </a:r>
            <a:r>
              <a:rPr lang="de-DE" sz="1700" dirty="0" err="1" smtClean="0">
                <a:latin typeface="+mj-lt"/>
              </a:rPr>
              <a:t>Trierischen</a:t>
            </a:r>
            <a:r>
              <a:rPr lang="de-DE" sz="1700" dirty="0" smtClean="0">
                <a:latin typeface="+mj-lt"/>
              </a:rPr>
              <a:t> Volksfreunds „Meine Hilfe zählt“  </a:t>
            </a:r>
          </a:p>
          <a:p>
            <a:pPr>
              <a:buNone/>
            </a:pPr>
            <a:r>
              <a:rPr lang="de-DE" sz="1700" dirty="0" smtClean="0">
                <a:latin typeface="+mj-lt"/>
              </a:rPr>
              <a:t>ins Leben gerufen, denn sie verbindet Menschen, die Hilfe brauchen, mit </a:t>
            </a:r>
          </a:p>
          <a:p>
            <a:pPr>
              <a:buNone/>
            </a:pPr>
            <a:r>
              <a:rPr lang="de-DE" sz="1700" dirty="0" smtClean="0">
                <a:latin typeface="+mj-lt"/>
              </a:rPr>
              <a:t>Menschen, die helfen möchten.</a:t>
            </a:r>
          </a:p>
        </p:txBody>
      </p:sp>
      <p:sp>
        <p:nvSpPr>
          <p:cNvPr id="4" name="Foliennummernplatzhalter 3"/>
          <p:cNvSpPr>
            <a:spLocks noGrp="1"/>
          </p:cNvSpPr>
          <p:nvPr>
            <p:ph type="sldNum" sz="quarter" idx="4294967295"/>
          </p:nvPr>
        </p:nvSpPr>
        <p:spPr>
          <a:xfrm>
            <a:off x="6553200" y="6356350"/>
            <a:ext cx="2133600" cy="365125"/>
          </a:xfrm>
        </p:spPr>
        <p:txBody>
          <a:bodyPr/>
          <a:lstStyle/>
          <a:p>
            <a:fld id="{7942928E-5E24-444D-A5D9-3CC0A0AFA671}" type="slidenum">
              <a:rPr lang="de-DE" smtClean="0"/>
              <a:pPr/>
              <a:t>3</a:t>
            </a:fld>
            <a:endParaRPr lang="de-DE"/>
          </a:p>
        </p:txBody>
      </p:sp>
      <p:sp>
        <p:nvSpPr>
          <p:cNvPr id="5" name="Titel 1"/>
          <p:cNvSpPr>
            <a:spLocks noGrp="1"/>
          </p:cNvSpPr>
          <p:nvPr>
            <p:ph type="title"/>
          </p:nvPr>
        </p:nvSpPr>
        <p:spPr>
          <a:xfrm>
            <a:off x="457200" y="274638"/>
            <a:ext cx="8229600" cy="490066"/>
          </a:xfrm>
        </p:spPr>
        <p:txBody>
          <a:bodyPr>
            <a:normAutofit fontScale="90000"/>
          </a:bodyPr>
          <a:lstStyle/>
          <a:p>
            <a:r>
              <a:rPr lang="de-DE" b="1" dirty="0" smtClean="0"/>
              <a:t>Was ist „Meine Hilfe zählt“?</a:t>
            </a:r>
            <a:endParaRPr lang="de-DE"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Was ist „Meine Hilfe zählt“?</a:t>
            </a:r>
            <a:endParaRPr lang="de-DE" b="1" dirty="0"/>
          </a:p>
        </p:txBody>
      </p:sp>
      <p:sp>
        <p:nvSpPr>
          <p:cNvPr id="3" name="Inhaltsplatzhalter 2"/>
          <p:cNvSpPr>
            <a:spLocks noGrp="1"/>
          </p:cNvSpPr>
          <p:nvPr>
            <p:ph idx="1"/>
          </p:nvPr>
        </p:nvSpPr>
        <p:spPr/>
        <p:txBody>
          <a:bodyPr>
            <a:normAutofit/>
          </a:bodyPr>
          <a:lstStyle/>
          <a:p>
            <a:pPr marL="0" indent="0">
              <a:buNone/>
            </a:pPr>
            <a:r>
              <a:rPr lang="de-DE" dirty="0" smtClean="0"/>
              <a:t>Auf www.volksfreund.de/meinehilfe können gemeinnützige Organisationen und Vereine ihre konkreten Projekte vorstellen, ihren Bedarf benennen und um Spenden werben.</a:t>
            </a:r>
          </a:p>
          <a:p>
            <a:pPr marL="0" indent="0">
              <a:buNone/>
            </a:pPr>
            <a:r>
              <a:rPr lang="de-DE" dirty="0" smtClean="0"/>
              <a:t>Die Inhalte der Online-Plattform werden regelmäßig ins Print-Produkt „</a:t>
            </a:r>
            <a:r>
              <a:rPr lang="de-DE" dirty="0" err="1" smtClean="0"/>
              <a:t>Trierischer</a:t>
            </a:r>
            <a:r>
              <a:rPr lang="de-DE" dirty="0" smtClean="0"/>
              <a:t> Volksfreund“ gespiegelt, damit auch onlineferne Leser die auf der Plattform gelisteten Initiativen per Spenden unterstützen können. </a:t>
            </a:r>
          </a:p>
          <a:p>
            <a:pPr>
              <a:buNone/>
            </a:pPr>
            <a:endParaRPr lang="de-DE" dirty="0" smtClean="0"/>
          </a:p>
          <a:p>
            <a:pPr marL="0" indent="0">
              <a:buNone/>
            </a:pPr>
            <a:r>
              <a:rPr lang="de-DE" sz="2300" dirty="0" smtClean="0"/>
              <a:t>Die Idee dahinter:</a:t>
            </a:r>
          </a:p>
          <a:p>
            <a:pPr marL="0" indent="0">
              <a:buNone/>
            </a:pPr>
            <a:r>
              <a:rPr lang="de-DE" dirty="0" smtClean="0"/>
              <a:t>Wir möchten allen gemeinnützigen Initiativen unserer Heimat die Möglichkeit bieten, die Reichweite unserer Online- und Print-Produkte zum Spendensammeln zu nutzen. Den Lesern wird eine Übersicht über </a:t>
            </a:r>
            <a:r>
              <a:rPr lang="de-DE" dirty="0" err="1" smtClean="0"/>
              <a:t>unterstützenswerte</a:t>
            </a:r>
            <a:r>
              <a:rPr lang="de-DE" dirty="0" smtClean="0"/>
              <a:t> Hilfsprojekte, die aktuell in ihrer Heimat um Unterstützung bitten, gegeben – natürlich immer verbunden mit der Option, unkompliziert für einen guten Zweck zu spenden.</a:t>
            </a:r>
          </a:p>
          <a:p>
            <a:pPr marL="0" indent="0">
              <a:buNone/>
            </a:pPr>
            <a:r>
              <a:rPr lang="de-DE" dirty="0" smtClean="0"/>
              <a:t>Die besondere Transparenz von ‚Meine Hilfe zählt‘ sorgt gleichzeitig dafür, dass die Leser </a:t>
            </a:r>
            <a:r>
              <a:rPr lang="de-DE" dirty="0" err="1" smtClean="0"/>
              <a:t>mitverfolgen</a:t>
            </a:r>
            <a:r>
              <a:rPr lang="de-DE" dirty="0" smtClean="0"/>
              <a:t> können, was die eingehenden Spenden vor Ort bewirken. Natürlich ist die Spendenaktionsseite kostenlos und die Spenden werden zu 100 Prozent an die Organisationen weitergeleitet.</a:t>
            </a:r>
          </a:p>
          <a:p>
            <a:pPr>
              <a:buNone/>
            </a:pPr>
            <a:endParaRPr lang="de-D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Autofit/>
          </a:bodyPr>
          <a:lstStyle/>
          <a:p>
            <a:r>
              <a:rPr lang="de-DE" sz="2900" b="1" dirty="0" smtClean="0"/>
              <a:t>Was ist „Meine Hilfe zählt“? </a:t>
            </a:r>
            <a:endParaRPr lang="de-DE" sz="2900" b="1" dirty="0"/>
          </a:p>
        </p:txBody>
      </p:sp>
      <p:sp>
        <p:nvSpPr>
          <p:cNvPr id="6" name="Inhaltsplatzhalter 5"/>
          <p:cNvSpPr>
            <a:spLocks noGrp="1"/>
          </p:cNvSpPr>
          <p:nvPr>
            <p:ph idx="1"/>
          </p:nvPr>
        </p:nvSpPr>
        <p:spPr/>
        <p:txBody>
          <a:bodyPr>
            <a:normAutofit/>
          </a:bodyPr>
          <a:lstStyle/>
          <a:p>
            <a:pPr marL="0" indent="0">
              <a:buNone/>
            </a:pPr>
            <a:endParaRPr lang="de-DE" sz="1700" dirty="0" smtClean="0">
              <a:latin typeface="Helvetica" pitchFamily="34" charset="0"/>
            </a:endParaRPr>
          </a:p>
          <a:p>
            <a:pPr marL="0" indent="0"/>
            <a:r>
              <a:rPr lang="de-DE" sz="2300" dirty="0" err="1" smtClean="0"/>
              <a:t>Regionalität</a:t>
            </a:r>
            <a:r>
              <a:rPr lang="de-DE" sz="2300" dirty="0" smtClean="0"/>
              <a:t> von </a:t>
            </a:r>
            <a:r>
              <a:rPr lang="de-DE" sz="2300" dirty="0" smtClean="0"/>
              <a:t>Beginn an:</a:t>
            </a:r>
            <a:endParaRPr lang="de-DE" sz="2300" dirty="0" smtClean="0"/>
          </a:p>
          <a:p>
            <a:pPr marL="0" indent="0"/>
            <a:r>
              <a:rPr lang="de-DE" sz="1700" dirty="0" smtClean="0">
                <a:latin typeface="Helvetica" pitchFamily="34" charset="0"/>
              </a:rPr>
              <a:t>Auf </a:t>
            </a:r>
            <a:r>
              <a:rPr lang="de-DE" dirty="0" smtClean="0">
                <a:latin typeface="Helvetica" pitchFamily="34" charset="0"/>
              </a:rPr>
              <a:t>„Meine Hilfe zählt“ </a:t>
            </a:r>
            <a:r>
              <a:rPr lang="de-DE" sz="1700" dirty="0" smtClean="0">
                <a:latin typeface="Helvetica" pitchFamily="34" charset="0"/>
              </a:rPr>
              <a:t>werden ausschließlich regional verankerte Hilfsprojekte gelistet, die zudem allesamt vom Finanzamt als gemeinnützig anerkannt sein müssen.</a:t>
            </a:r>
          </a:p>
          <a:p>
            <a:pPr marL="0" indent="0">
              <a:buNone/>
            </a:pPr>
            <a:r>
              <a:rPr lang="de-DE" sz="1700" dirty="0" smtClean="0">
                <a:latin typeface="Helvetica" pitchFamily="34" charset="0"/>
              </a:rPr>
              <a:t>Seit dem 6. November 2010 ist die Spendenplattform aktiv. Prominent auf </a:t>
            </a:r>
          </a:p>
          <a:p>
            <a:pPr marL="0" indent="0">
              <a:buNone/>
            </a:pPr>
            <a:r>
              <a:rPr lang="de-DE" sz="1700" dirty="0" smtClean="0">
                <a:latin typeface="Helvetica" pitchFamily="34" charset="0"/>
              </a:rPr>
              <a:t>www.volksfreund.de eingebunden profitiert sie vom </a:t>
            </a:r>
            <a:r>
              <a:rPr lang="de-DE" sz="1700" dirty="0" err="1" smtClean="0">
                <a:latin typeface="Helvetica" pitchFamily="34" charset="0"/>
              </a:rPr>
              <a:t>reichweitenstärksten</a:t>
            </a:r>
            <a:r>
              <a:rPr lang="de-DE" sz="1700" dirty="0" smtClean="0">
                <a:latin typeface="Helvetica" pitchFamily="34" charset="0"/>
              </a:rPr>
              <a:t> </a:t>
            </a:r>
          </a:p>
          <a:p>
            <a:pPr marL="0" indent="0">
              <a:buNone/>
            </a:pPr>
            <a:r>
              <a:rPr lang="de-DE" sz="1700" dirty="0" smtClean="0">
                <a:latin typeface="Helvetica" pitchFamily="34" charset="0"/>
              </a:rPr>
              <a:t>Onlinemedium der Region.</a:t>
            </a:r>
          </a:p>
          <a:p>
            <a:pPr>
              <a:buNone/>
            </a:pPr>
            <a:endParaRPr lang="de-DE" sz="1700" dirty="0">
              <a:latin typeface="Helvetica" pitchFamily="34" charset="0"/>
            </a:endParaRPr>
          </a:p>
        </p:txBody>
      </p:sp>
      <p:pic>
        <p:nvPicPr>
          <p:cNvPr id="8" name="Picture 5"/>
          <p:cNvPicPr>
            <a:picLocks noChangeAspect="1" noChangeArrowheads="1"/>
          </p:cNvPicPr>
          <p:nvPr/>
        </p:nvPicPr>
        <p:blipFill>
          <a:blip r:embed="rId2" cstate="print"/>
          <a:srcRect/>
          <a:stretch>
            <a:fillRect/>
          </a:stretch>
        </p:blipFill>
        <p:spPr bwMode="auto">
          <a:xfrm>
            <a:off x="801167" y="3968030"/>
            <a:ext cx="7541667" cy="14051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b="1" dirty="0" smtClean="0"/>
              <a:t>Was ist „Meine Hilfe zählt“? </a:t>
            </a:r>
            <a:endParaRPr lang="de-DE" b="1" dirty="0"/>
          </a:p>
        </p:txBody>
      </p:sp>
      <p:sp>
        <p:nvSpPr>
          <p:cNvPr id="3" name="Inhaltsplatzhalter 2"/>
          <p:cNvSpPr>
            <a:spLocks noGrp="1"/>
          </p:cNvSpPr>
          <p:nvPr>
            <p:ph idx="1"/>
          </p:nvPr>
        </p:nvSpPr>
        <p:spPr/>
        <p:txBody>
          <a:bodyPr>
            <a:normAutofit/>
          </a:bodyPr>
          <a:lstStyle/>
          <a:p>
            <a:pPr marL="0" indent="0" algn="ctr">
              <a:spcBef>
                <a:spcPts val="0"/>
              </a:spcBef>
              <a:buClr>
                <a:schemeClr val="tx2">
                  <a:lumMod val="75000"/>
                </a:schemeClr>
              </a:buClr>
              <a:buNone/>
            </a:pPr>
            <a:endParaRPr lang="de-DE" sz="2300" dirty="0" smtClean="0"/>
          </a:p>
          <a:p>
            <a:pPr marL="0" indent="0" algn="ctr">
              <a:spcBef>
                <a:spcPts val="0"/>
              </a:spcBef>
              <a:buClr>
                <a:schemeClr val="tx2">
                  <a:lumMod val="75000"/>
                </a:schemeClr>
              </a:buClr>
            </a:pPr>
            <a:r>
              <a:rPr lang="de-DE" sz="2300" dirty="0" smtClean="0"/>
              <a:t>Das zentrale Versprechen an unsere Leser:</a:t>
            </a:r>
          </a:p>
          <a:p>
            <a:pPr marL="0" indent="0" algn="ctr">
              <a:spcBef>
                <a:spcPts val="0"/>
              </a:spcBef>
              <a:buClr>
                <a:schemeClr val="tx2">
                  <a:lumMod val="75000"/>
                </a:schemeClr>
              </a:buClr>
            </a:pPr>
            <a:endParaRPr lang="de-DE" sz="2300" dirty="0" smtClean="0"/>
          </a:p>
          <a:p>
            <a:pPr marL="0" indent="0" algn="ctr">
              <a:spcBef>
                <a:spcPts val="0"/>
              </a:spcBef>
              <a:buClr>
                <a:schemeClr val="tx2">
                  <a:lumMod val="75000"/>
                </a:schemeClr>
              </a:buClr>
              <a:buNone/>
            </a:pPr>
            <a:r>
              <a:rPr lang="de-DE" sz="2300" dirty="0" smtClean="0"/>
              <a:t>Der </a:t>
            </a:r>
            <a:r>
              <a:rPr lang="de-DE" sz="2300" dirty="0" err="1" smtClean="0"/>
              <a:t>Trierische</a:t>
            </a:r>
            <a:r>
              <a:rPr lang="de-DE" sz="2300" dirty="0" smtClean="0"/>
              <a:t> Volksfreund leitet die Zuwendungen zu         100 Prozent an die Projekte unserer Heimat weiter und garantiert, dass die Hilfe unserer Leser auch genau dort ankommt, wo sie benötigt wird.</a:t>
            </a:r>
          </a:p>
          <a:p>
            <a:pPr marL="0" indent="0" algn="ctr">
              <a:spcBef>
                <a:spcPts val="0"/>
              </a:spcBef>
              <a:buClr>
                <a:schemeClr val="tx2">
                  <a:lumMod val="75000"/>
                </a:schemeClr>
              </a:buClr>
              <a:buNone/>
            </a:pPr>
            <a:endParaRPr lang="de-DE" sz="2300" dirty="0" smtClean="0"/>
          </a:p>
          <a:p>
            <a:pPr marL="0" indent="0" algn="ctr">
              <a:spcBef>
                <a:spcPts val="0"/>
              </a:spcBef>
              <a:buClr>
                <a:schemeClr val="tx2">
                  <a:lumMod val="75000"/>
                </a:schemeClr>
              </a:buClr>
              <a:buNone/>
            </a:pPr>
            <a:endParaRPr lang="de-DE" sz="2300" dirty="0" smtClean="0"/>
          </a:p>
          <a:p>
            <a:pPr marL="0" indent="0">
              <a:buNone/>
            </a:pPr>
            <a:endParaRPr lang="de-DE" sz="2400" dirty="0" smtClean="0"/>
          </a:p>
          <a:p>
            <a:pPr marL="0" indent="0"/>
            <a:endParaRPr lang="de-DE" sz="2400" dirty="0" smtClean="0"/>
          </a:p>
          <a:p>
            <a:pPr marL="0" indent="0"/>
            <a:endParaRPr lang="de-DE" sz="2400" dirty="0" smtClean="0"/>
          </a:p>
          <a:p>
            <a:pPr marL="0" indent="0"/>
            <a:endParaRPr lang="de-DE" sz="2400" b="1" dirty="0" smtClean="0"/>
          </a:p>
          <a:p>
            <a:pPr marL="0" indent="0"/>
            <a:endParaRPr lang="de-DE" sz="2400" b="1" dirty="0" smtClean="0"/>
          </a:p>
          <a:p>
            <a:pPr marL="0" indent="0"/>
            <a:endParaRPr lang="de-DE" sz="2400" b="1" dirty="0" smtClean="0"/>
          </a:p>
          <a:p>
            <a:pPr marL="0" indent="0"/>
            <a:endParaRPr lang="de-DE" sz="2400" b="1" dirty="0" smtClean="0"/>
          </a:p>
          <a:p>
            <a:pPr marL="0" indent="0"/>
            <a:endParaRPr lang="de-DE" sz="2400" b="1" dirty="0" smtClean="0"/>
          </a:p>
          <a:p>
            <a:pPr marL="0" indent="0"/>
            <a:endParaRPr lang="de-DE" sz="2400" b="1" dirty="0" smtClean="0"/>
          </a:p>
          <a:p>
            <a:pPr marL="0" indent="0"/>
            <a:endParaRPr lang="de-DE" sz="2400" b="1" dirty="0" smtClean="0"/>
          </a:p>
          <a:p>
            <a:pPr marL="0" indent="0"/>
            <a:endParaRPr lang="de-DE" sz="2400" b="1" dirty="0" smtClean="0"/>
          </a:p>
          <a:p>
            <a:pPr marL="0" indent="0" algn="ctr">
              <a:spcBef>
                <a:spcPts val="0"/>
              </a:spcBef>
              <a:buClr>
                <a:schemeClr val="tx2">
                  <a:lumMod val="75000"/>
                </a:schemeClr>
              </a:buClr>
              <a:buNone/>
            </a:pPr>
            <a:endParaRPr lang="de-DE" sz="2300" dirty="0" smtClean="0"/>
          </a:p>
          <a:p>
            <a:pPr>
              <a:buNone/>
            </a:pPr>
            <a:endParaRPr lang="de-DE" sz="2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Was ist „Meine Hilfe zählt“? </a:t>
            </a:r>
            <a:endParaRPr lang="de-DE" b="1" dirty="0"/>
          </a:p>
        </p:txBody>
      </p:sp>
      <p:sp>
        <p:nvSpPr>
          <p:cNvPr id="3" name="Inhaltsplatzhalter 2"/>
          <p:cNvSpPr>
            <a:spLocks noGrp="1"/>
          </p:cNvSpPr>
          <p:nvPr>
            <p:ph idx="1"/>
          </p:nvPr>
        </p:nvSpPr>
        <p:spPr/>
        <p:txBody>
          <a:bodyPr>
            <a:normAutofit/>
          </a:bodyPr>
          <a:lstStyle/>
          <a:p>
            <a:pPr marL="0" indent="0">
              <a:spcBef>
                <a:spcPts val="400"/>
              </a:spcBef>
            </a:pPr>
            <a:r>
              <a:rPr lang="de-DE" sz="2300" dirty="0" smtClean="0"/>
              <a:t>Die Print-Spiegelung:</a:t>
            </a:r>
          </a:p>
          <a:p>
            <a:pPr marL="0" indent="0">
              <a:spcBef>
                <a:spcPts val="400"/>
              </a:spcBef>
            </a:pPr>
            <a:r>
              <a:rPr lang="de-DE" dirty="0" smtClean="0"/>
              <a:t>Damit onlineferne Leser ebenfalls die Chance haben, die auf der Volksfreund-Spendenplattform gelisteten Projekte zu unterstützen, gibt es im </a:t>
            </a:r>
            <a:r>
              <a:rPr lang="de-DE" dirty="0" err="1" smtClean="0"/>
              <a:t>Trierischen</a:t>
            </a:r>
            <a:r>
              <a:rPr lang="de-DE" dirty="0" smtClean="0"/>
              <a:t> Volksfreund regelmäßige Berichterstattung zur Aktion. Dabei werden neu gelistete Projekte porträtiert, besondere Aktionen vorgestellt sowie die konkrete Umsetzung bereits voll finanzierter Projekte begleitet – toller Lesestoff, der oftmals berührt, aufrüttelt und über erzielte Erfolge informiert.</a:t>
            </a:r>
            <a:endParaRPr lang="de-DE" dirty="0"/>
          </a:p>
        </p:txBody>
      </p:sp>
      <p:pic>
        <p:nvPicPr>
          <p:cNvPr id="5" name="Picture 2"/>
          <p:cNvPicPr>
            <a:picLocks noChangeAspect="1" noChangeArrowheads="1"/>
          </p:cNvPicPr>
          <p:nvPr/>
        </p:nvPicPr>
        <p:blipFill>
          <a:blip r:embed="rId3" cstate="print"/>
          <a:srcRect l="2687" t="7228" r="2280" b="3364"/>
          <a:stretch>
            <a:fillRect/>
          </a:stretch>
        </p:blipFill>
        <p:spPr bwMode="auto">
          <a:xfrm rot="21109522">
            <a:off x="470351" y="3495237"/>
            <a:ext cx="4124957" cy="2796910"/>
          </a:xfrm>
          <a:prstGeom prst="rect">
            <a:avLst/>
          </a:prstGeom>
          <a:noFill/>
          <a:ln w="9525">
            <a:solidFill>
              <a:srgbClr val="1F4C76"/>
            </a:solid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rot="156177">
            <a:off x="5274192" y="3488855"/>
            <a:ext cx="2592288" cy="244227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b="1" dirty="0" smtClean="0"/>
              <a:t>Aktuelle Bilanz der Spendenplattform</a:t>
            </a:r>
            <a:endParaRPr lang="de-DE" b="1" dirty="0"/>
          </a:p>
        </p:txBody>
      </p:sp>
      <p:sp>
        <p:nvSpPr>
          <p:cNvPr id="3" name="Inhaltsplatzhalter 2"/>
          <p:cNvSpPr>
            <a:spLocks noGrp="1"/>
          </p:cNvSpPr>
          <p:nvPr>
            <p:ph idx="1"/>
          </p:nvPr>
        </p:nvSpPr>
        <p:spPr/>
        <p:txBody>
          <a:bodyPr>
            <a:normAutofit/>
          </a:bodyPr>
          <a:lstStyle/>
          <a:p>
            <a:pPr marL="0" indent="0" algn="ctr">
              <a:spcBef>
                <a:spcPts val="400"/>
              </a:spcBef>
              <a:buNone/>
            </a:pPr>
            <a:r>
              <a:rPr lang="de-DE" sz="2000" dirty="0" smtClean="0"/>
              <a:t>Seit 2010 wurden 81 gemeinnützige Projekte voll finanziert.  </a:t>
            </a:r>
          </a:p>
          <a:p>
            <a:pPr marL="0" indent="0" algn="ctr">
              <a:spcBef>
                <a:spcPts val="400"/>
              </a:spcBef>
              <a:buNone/>
            </a:pPr>
            <a:r>
              <a:rPr lang="de-DE" sz="2000" dirty="0" smtClean="0"/>
              <a:t>Rund 450.000 Euro haben Volksfreund-Leser bisher gespendet, </a:t>
            </a:r>
          </a:p>
          <a:p>
            <a:pPr marL="0" indent="0" algn="ctr">
              <a:spcBef>
                <a:spcPts val="400"/>
              </a:spcBef>
              <a:buNone/>
            </a:pPr>
            <a:r>
              <a:rPr lang="de-DE" sz="2000" dirty="0" smtClean="0"/>
              <a:t>aktuell warten mehr als 55 weitere gemeinnützige Projekte aus verschiedensten Bereichen auf Unterstützung: Einrichtungen für Kinder, Behinderte oder Senioren, aber auch Organisationen in der Entwicklungshilfe oder gar Tierheime.</a:t>
            </a:r>
          </a:p>
          <a:p>
            <a:pPr marL="0" indent="0" algn="ctr">
              <a:buNone/>
            </a:pPr>
            <a:endParaRPr lang="de-DE" sz="2000" dirty="0" smtClean="0"/>
          </a:p>
          <a:p>
            <a:pPr>
              <a:buNone/>
            </a:pPr>
            <a:endParaRPr lang="de-DE" sz="2000" dirty="0"/>
          </a:p>
        </p:txBody>
      </p:sp>
      <p:pic>
        <p:nvPicPr>
          <p:cNvPr id="2052" name="Picture 4"/>
          <p:cNvPicPr>
            <a:picLocks noChangeAspect="1" noChangeArrowheads="1"/>
          </p:cNvPicPr>
          <p:nvPr/>
        </p:nvPicPr>
        <p:blipFill>
          <a:blip r:embed="rId2" cstate="print"/>
          <a:srcRect/>
          <a:stretch>
            <a:fillRect/>
          </a:stretch>
        </p:blipFill>
        <p:spPr bwMode="auto">
          <a:xfrm>
            <a:off x="2828021" y="3717032"/>
            <a:ext cx="3487958" cy="217576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marL="0" indent="0"/>
            <a:r>
              <a:rPr lang="de-DE" b="1" dirty="0" smtClean="0"/>
              <a:t>Die Benefizveranstaltung </a:t>
            </a:r>
          </a:p>
        </p:txBody>
      </p:sp>
      <p:sp>
        <p:nvSpPr>
          <p:cNvPr id="3" name="Inhaltsplatzhalter 2"/>
          <p:cNvSpPr>
            <a:spLocks noGrp="1"/>
          </p:cNvSpPr>
          <p:nvPr>
            <p:ph idx="1"/>
          </p:nvPr>
        </p:nvSpPr>
        <p:spPr/>
        <p:txBody>
          <a:bodyPr>
            <a:normAutofit/>
          </a:bodyPr>
          <a:lstStyle/>
          <a:p>
            <a:pPr marL="0" indent="0">
              <a:spcBef>
                <a:spcPts val="0"/>
              </a:spcBef>
              <a:buNone/>
            </a:pPr>
            <a:r>
              <a:rPr lang="de-DE" dirty="0" smtClean="0"/>
              <a:t>Am 22. Oktober 2011 veranstaltete der </a:t>
            </a:r>
            <a:r>
              <a:rPr lang="de-DE" dirty="0" err="1" smtClean="0"/>
              <a:t>Trierische</a:t>
            </a:r>
            <a:r>
              <a:rPr lang="de-DE" dirty="0" smtClean="0"/>
              <a:t> Volksfreund ein großes Benefizkonzert in der Trier Arena </a:t>
            </a:r>
            <a:r>
              <a:rPr lang="de-DE" dirty="0" smtClean="0">
                <a:sym typeface="Symbol"/>
              </a:rPr>
              <a:t> mit riesigem Erfolg! </a:t>
            </a:r>
          </a:p>
          <a:p>
            <a:pPr marL="0" indent="0">
              <a:spcBef>
                <a:spcPts val="0"/>
              </a:spcBef>
              <a:buNone/>
            </a:pPr>
            <a:r>
              <a:rPr lang="de-DE" dirty="0" smtClean="0"/>
              <a:t>15 Bands mit 50 Musikern aus der Großregion Trier, darunter auch Guildo Horn, traten an, um zu helfen, die Projekte der Initiativen zu finanzieren. Knapp 4000 Menschen verfolgten insgesamt sechs Stunden lang ein abwechslungsreiches Programm, während mehr als 30 gemeinnützige Initiativen ihre Projekte mit Informations-Ständen präsentierten und um Unterstützung</a:t>
            </a:r>
          </a:p>
          <a:p>
            <a:pPr marL="0" indent="0">
              <a:spcBef>
                <a:spcPts val="0"/>
              </a:spcBef>
              <a:buNone/>
            </a:pPr>
            <a:r>
              <a:rPr lang="de-DE" dirty="0" smtClean="0"/>
              <a:t>warben. Einige besonders positive Beispiele wurden in kurzen </a:t>
            </a:r>
          </a:p>
          <a:p>
            <a:pPr marL="0" indent="0">
              <a:spcBef>
                <a:spcPts val="0"/>
              </a:spcBef>
              <a:buNone/>
            </a:pPr>
            <a:r>
              <a:rPr lang="de-DE" dirty="0" smtClean="0"/>
              <a:t>Einspielfilmen und Interviews auf der Bühne vorgestellt. </a:t>
            </a:r>
          </a:p>
          <a:p>
            <a:pPr marL="0" indent="0">
              <a:spcBef>
                <a:spcPts val="0"/>
              </a:spcBef>
              <a:buNone/>
            </a:pPr>
            <a:r>
              <a:rPr lang="de-DE" dirty="0" smtClean="0"/>
              <a:t>Zudem wurden an allen Projekt-Ständen für zwei Euro pro </a:t>
            </a:r>
          </a:p>
          <a:p>
            <a:pPr marL="0" indent="0">
              <a:spcBef>
                <a:spcPts val="0"/>
              </a:spcBef>
              <a:buNone/>
            </a:pPr>
            <a:r>
              <a:rPr lang="de-DE" dirty="0" smtClean="0"/>
              <a:t>Stück Tombola-Lose verkauft. Die Einnahmen aus den Losen </a:t>
            </a:r>
          </a:p>
          <a:p>
            <a:pPr marL="0" indent="0">
              <a:spcBef>
                <a:spcPts val="0"/>
              </a:spcBef>
              <a:buNone/>
            </a:pPr>
            <a:r>
              <a:rPr lang="de-DE" dirty="0" smtClean="0"/>
              <a:t>sowie aus den selbstständig verkaufen Eintrittskarten durften </a:t>
            </a:r>
          </a:p>
          <a:p>
            <a:pPr marL="0" indent="0">
              <a:spcBef>
                <a:spcPts val="0"/>
              </a:spcBef>
              <a:buNone/>
            </a:pPr>
            <a:r>
              <a:rPr lang="de-DE" dirty="0" smtClean="0"/>
              <a:t>die Organisationen direkt in ihre Projekte investieren. </a:t>
            </a:r>
          </a:p>
          <a:p>
            <a:pPr marL="0" indent="0">
              <a:buNone/>
            </a:pPr>
            <a:endParaRPr lang="de-DE" dirty="0" smtClean="0"/>
          </a:p>
          <a:p>
            <a:pPr marL="0" indent="0">
              <a:buNone/>
            </a:pPr>
            <a:r>
              <a:rPr lang="de-DE" dirty="0" smtClean="0"/>
              <a:t>Insgesamt kamen so 36.324 Euro durch den Kartenverkauf </a:t>
            </a:r>
          </a:p>
          <a:p>
            <a:pPr marL="0" indent="0">
              <a:buNone/>
            </a:pPr>
            <a:r>
              <a:rPr lang="de-DE" dirty="0" smtClean="0"/>
              <a:t>Sowie 13.408 Euro durch verkaufte </a:t>
            </a:r>
            <a:r>
              <a:rPr lang="de-DE" dirty="0" err="1" smtClean="0"/>
              <a:t>Tombolalose</a:t>
            </a:r>
            <a:r>
              <a:rPr lang="de-DE" dirty="0" smtClean="0"/>
              <a:t> zusammen! </a:t>
            </a:r>
          </a:p>
          <a:p>
            <a:pPr>
              <a:buNone/>
            </a:pPr>
            <a:endParaRPr lang="de-DE" dirty="0"/>
          </a:p>
        </p:txBody>
      </p:sp>
      <p:pic>
        <p:nvPicPr>
          <p:cNvPr id="4" name="Picture 6"/>
          <p:cNvPicPr>
            <a:picLocks noChangeAspect="1" noChangeArrowheads="1"/>
          </p:cNvPicPr>
          <p:nvPr/>
        </p:nvPicPr>
        <p:blipFill>
          <a:blip r:embed="rId2" cstate="print"/>
          <a:srcRect t="2745" b="3085"/>
          <a:stretch>
            <a:fillRect/>
          </a:stretch>
        </p:blipFill>
        <p:spPr bwMode="auto">
          <a:xfrm rot="180000">
            <a:off x="6596411" y="2908772"/>
            <a:ext cx="2215497" cy="3122636"/>
          </a:xfrm>
          <a:prstGeom prst="rect">
            <a:avLst/>
          </a:prstGeom>
          <a:noFill/>
          <a:ln w="9525">
            <a:solidFill>
              <a:srgbClr val="1F4C76"/>
            </a:solidFill>
            <a:miter lim="800000"/>
            <a:headEnd/>
            <a:tailEnd/>
          </a:ln>
        </p:spPr>
      </p:pic>
    </p:spTree>
  </p:cSld>
  <p:clrMapOvr>
    <a:masterClrMapping/>
  </p:clrMapOvr>
</p:sld>
</file>

<file path=ppt/theme/theme1.xml><?xml version="1.0" encoding="utf-8"?>
<a:theme xmlns:a="http://schemas.openxmlformats.org/drawingml/2006/main" name="Larissa-Design">
  <a:themeElements>
    <a:clrScheme name="Benutzerdefiniert 1">
      <a:dk1>
        <a:srgbClr val="77777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V">
      <a:majorFont>
        <a:latin typeface="Helvetica"/>
        <a:ea typeface=""/>
        <a:cs typeface=""/>
      </a:majorFont>
      <a:minorFont>
        <a:latin typeface="Helvetic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0</TotalTime>
  <Words>1073</Words>
  <Application>Microsoft Office PowerPoint</Application>
  <PresentationFormat>Bildschirmpräsentation (4:3)</PresentationFormat>
  <Paragraphs>127</Paragraphs>
  <Slides>15</Slides>
  <Notes>1</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Larissa-Design</vt:lpstr>
      <vt:lpstr>Folie 1</vt:lpstr>
      <vt:lpstr>Die Idee</vt:lpstr>
      <vt:lpstr>Was ist „Meine Hilfe zählt“?</vt:lpstr>
      <vt:lpstr>Was ist „Meine Hilfe zählt“?</vt:lpstr>
      <vt:lpstr>Was ist „Meine Hilfe zählt“? </vt:lpstr>
      <vt:lpstr>Was ist „Meine Hilfe zählt“? </vt:lpstr>
      <vt:lpstr>Was ist „Meine Hilfe zählt“? </vt:lpstr>
      <vt:lpstr>Aktuelle Bilanz der Spendenplattform</vt:lpstr>
      <vt:lpstr>Die Benefizveranstaltung </vt:lpstr>
      <vt:lpstr>Das Facebook-Spendenvoting</vt:lpstr>
      <vt:lpstr>Vorteile des Spendenvotings auf Facebook</vt:lpstr>
      <vt:lpstr>Das Facebook-Spendenvoting</vt:lpstr>
      <vt:lpstr>Das Facebook-Spendenvoting</vt:lpstr>
      <vt:lpstr>Das Facebook-Spendenvoting</vt:lpstr>
      <vt:lpstr>Kontakt </vt:lpstr>
    </vt:vector>
  </TitlesOfParts>
  <Company>Volksfreund-Druckerei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schmitt.judith</dc:creator>
  <cp:lastModifiedBy>Alexander Houben</cp:lastModifiedBy>
  <cp:revision>173</cp:revision>
  <dcterms:created xsi:type="dcterms:W3CDTF">2012-03-13T13:23:31Z</dcterms:created>
  <dcterms:modified xsi:type="dcterms:W3CDTF">2012-07-12T14:34:43Z</dcterms:modified>
</cp:coreProperties>
</file>